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7"/>
  </p:notesMasterIdLst>
  <p:handoutMasterIdLst>
    <p:handoutMasterId r:id="rId18"/>
  </p:handoutMasterIdLst>
  <p:sldIdLst>
    <p:sldId id="256" r:id="rId5"/>
    <p:sldId id="711" r:id="rId6"/>
    <p:sldId id="712" r:id="rId7"/>
    <p:sldId id="715" r:id="rId8"/>
    <p:sldId id="716" r:id="rId9"/>
    <p:sldId id="486" r:id="rId10"/>
    <p:sldId id="755" r:id="rId11"/>
    <p:sldId id="756" r:id="rId12"/>
    <p:sldId id="757" r:id="rId13"/>
    <p:sldId id="759" r:id="rId14"/>
    <p:sldId id="758" r:id="rId15"/>
    <p:sldId id="754" r:id="rId16"/>
  </p:sldIdLst>
  <p:sldSz cx="9144000" cy="6858000" type="screen4x3"/>
  <p:notesSz cx="9928225" cy="6797675"/>
  <p:custDataLst>
    <p:tags r:id="rId1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4" d="100"/>
          <a:sy n="74" d="100"/>
        </p:scale>
        <p:origin x="160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8708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528557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493072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322565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950916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12.xml"/><Relationship Id="rId1" Type="http://schemas.openxmlformats.org/officeDocument/2006/relationships/slideMaster" Target="../slideMasters/slideMaster1.xml"/><Relationship Id="rId4" Type="http://schemas.openxmlformats.org/officeDocument/2006/relationships/slide" Target="../slides/slide9.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4683176"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P6.1 – Task 1</a:t>
            </a:r>
            <a:endParaRPr lang="en-GB" sz="1200" b="1" dirty="0">
              <a:latin typeface="Arial" panose="020B0604020202020204" pitchFamily="34" charset="0"/>
              <a:cs typeface="Arial" panose="020B0604020202020204" pitchFamily="34" charset="0"/>
            </a:endParaRPr>
          </a:p>
        </p:txBody>
      </p:sp>
      <p:sp>
        <p:nvSpPr>
          <p:cNvPr id="36" name="Round Same Side Corner Rectangle 35">
            <a:hlinkClick r:id="rId4" action="ppaction://hlinksldjump"/>
          </p:cNvPr>
          <p:cNvSpPr/>
          <p:nvPr userDrawn="1"/>
        </p:nvSpPr>
        <p:spPr>
          <a:xfrm>
            <a:off x="3560087" y="620688"/>
            <a:ext cx="1059672" cy="357190"/>
          </a:xfrm>
          <a:prstGeom prst="round2SameRect">
            <a:avLst/>
          </a:prstGeom>
          <a:gradFill>
            <a:gsLst>
              <a:gs pos="0">
                <a:srgbClr val="B21212"/>
              </a:gs>
              <a:gs pos="50000">
                <a:srgbClr val="DE0000"/>
              </a:gs>
              <a:gs pos="70000">
                <a:srgbClr val="FF8B8B"/>
              </a:gs>
              <a:gs pos="100000">
                <a:srgbClr val="FDCFD2"/>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M3.1 – Task 4</a:t>
            </a:r>
            <a:endParaRPr lang="en-GB" sz="1200" b="1" dirty="0">
              <a:solidFill>
                <a:schemeClr val="bg1"/>
              </a:solidFill>
              <a:latin typeface="Arial" panose="020B0604020202020204" pitchFamily="34" charset="0"/>
              <a:cs typeface="Arial" panose="020B0604020202020204" pitchFamily="34" charset="0"/>
            </a:endParaRPr>
          </a:p>
        </p:txBody>
      </p:sp>
      <p:sp>
        <p:nvSpPr>
          <p:cNvPr id="37" name="Round Same Side Corner Rectangle 36">
            <a:hlinkClick r:id="rId3" action="ppaction://hlinksldjump"/>
          </p:cNvPr>
          <p:cNvSpPr/>
          <p:nvPr userDrawn="1"/>
        </p:nvSpPr>
        <p:spPr>
          <a:xfrm>
            <a:off x="1331680" y="62068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P6.2 – Task 2</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3" action="ppaction://hlinksldjump"/>
          </p:cNvPr>
          <p:cNvSpPr/>
          <p:nvPr userDrawn="1"/>
        </p:nvSpPr>
        <p:spPr>
          <a:xfrm>
            <a:off x="2445884" y="623538"/>
            <a:ext cx="105078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P6.3 – Task 3</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hyperlink" Target="Unit%2021%20-%20Web%20Design%20And%20Prototyping%20-%20Assignment%20Checklist.docx"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Present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Interactive Website Concept </a:t>
            </a:r>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an </a:t>
            </a: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Identified Client</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79512" y="116632"/>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1619672" y="172378"/>
            <a:ext cx="7344816" cy="1538883"/>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000" b="1" dirty="0" smtClean="0"/>
              <a:t>Unit 21 – </a:t>
            </a:r>
            <a:r>
              <a:rPr lang="en-GB" sz="3000" b="1" dirty="0"/>
              <a:t>Web </a:t>
            </a:r>
            <a:r>
              <a:rPr lang="en-GB" sz="3000" b="1" dirty="0" smtClean="0"/>
              <a:t>Design </a:t>
            </a:r>
            <a:r>
              <a:rPr lang="en-GB" sz="3000" b="1" dirty="0"/>
              <a:t>and </a:t>
            </a:r>
            <a:r>
              <a:rPr lang="en-GB" sz="3000" b="1" dirty="0" smtClean="0"/>
              <a:t>Prototyping</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218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863144"/>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US" sz="1460" b="1" dirty="0" smtClean="0"/>
              <a:t>Training </a:t>
            </a:r>
            <a:r>
              <a:rPr lang="en-US" sz="1460" b="1" dirty="0"/>
              <a:t>of </a:t>
            </a:r>
            <a:r>
              <a:rPr lang="en-US" sz="1460" b="1" dirty="0" smtClean="0"/>
              <a:t>staff</a:t>
            </a:r>
            <a:r>
              <a:rPr lang="en-US" sz="1460" dirty="0" smtClean="0"/>
              <a:t> – this is necessary to a degree depending on the website functions. The more </a:t>
            </a:r>
            <a:r>
              <a:rPr lang="en-US" sz="1460" dirty="0"/>
              <a:t>i</a:t>
            </a:r>
            <a:r>
              <a:rPr lang="en-US" sz="1460" dirty="0" smtClean="0"/>
              <a:t>nteraction with the website that is necessary, the more training is needed, especially for new staff or these that manage the technical running or updating of the site.</a:t>
            </a:r>
          </a:p>
          <a:p>
            <a:pPr marL="346075" indent="-346075">
              <a:buClr>
                <a:srgbClr val="00B050"/>
              </a:buClr>
              <a:buFont typeface="Wingdings 3" panose="05040102010807070707" pitchFamily="18" charset="2"/>
              <a:buChar char=""/>
            </a:pPr>
            <a:r>
              <a:rPr lang="en-US" sz="1460" dirty="0" smtClean="0"/>
              <a:t>Training </a:t>
            </a:r>
            <a:r>
              <a:rPr lang="en-US" sz="1460" dirty="0"/>
              <a:t>and development can be </a:t>
            </a:r>
            <a:r>
              <a:rPr lang="en-US" sz="1460" dirty="0" smtClean="0"/>
              <a:t>useful </a:t>
            </a:r>
            <a:r>
              <a:rPr lang="en-US" sz="1460" dirty="0"/>
              <a:t>for a variety of reasons for an employee or group of employees, e.g.,:</a:t>
            </a:r>
          </a:p>
          <a:p>
            <a:pPr marL="346075" indent="-346075">
              <a:buClr>
                <a:srgbClr val="00B050"/>
              </a:buClr>
              <a:buFont typeface="Wingdings 3" panose="05040102010807070707" pitchFamily="18" charset="2"/>
              <a:buChar char=""/>
            </a:pPr>
            <a:r>
              <a:rPr lang="en-US" sz="1460" dirty="0" smtClean="0"/>
              <a:t>As </a:t>
            </a:r>
            <a:r>
              <a:rPr lang="en-US" sz="1460" dirty="0"/>
              <a:t>part of an overall professional development program</a:t>
            </a:r>
          </a:p>
          <a:p>
            <a:pPr marL="346075" indent="-346075">
              <a:buClr>
                <a:srgbClr val="00B050"/>
              </a:buClr>
              <a:buFont typeface="Wingdings 3" panose="05040102010807070707" pitchFamily="18" charset="2"/>
              <a:buChar char=""/>
            </a:pPr>
            <a:r>
              <a:rPr lang="en-US" sz="1460" dirty="0" smtClean="0"/>
              <a:t>To </a:t>
            </a:r>
            <a:r>
              <a:rPr lang="en-US" sz="1460" dirty="0"/>
              <a:t>"pilot", or test, the operation of a new </a:t>
            </a:r>
            <a:r>
              <a:rPr lang="en-US" sz="1460" dirty="0" smtClean="0"/>
              <a:t>website features</a:t>
            </a:r>
            <a:endParaRPr lang="en-US" sz="1460" dirty="0"/>
          </a:p>
          <a:p>
            <a:pPr marL="346075" indent="-346075">
              <a:buClr>
                <a:srgbClr val="00B050"/>
              </a:buClr>
              <a:buFont typeface="Wingdings 3" panose="05040102010807070707" pitchFamily="18" charset="2"/>
              <a:buChar char=""/>
            </a:pPr>
            <a:r>
              <a:rPr lang="en-US" sz="1460" dirty="0"/>
              <a:t>To train about a specific </a:t>
            </a:r>
            <a:r>
              <a:rPr lang="en-US" sz="1460" dirty="0" smtClean="0"/>
              <a:t>topic</a:t>
            </a:r>
            <a:endParaRPr lang="en-US" sz="1460" dirty="0"/>
          </a:p>
          <a:p>
            <a:pPr>
              <a:buClr>
                <a:srgbClr val="00B050"/>
              </a:buClr>
            </a:pPr>
            <a:r>
              <a:rPr lang="en-US" sz="1460" b="1" dirty="0" smtClean="0"/>
              <a:t>Typical </a:t>
            </a:r>
            <a:r>
              <a:rPr lang="en-US" sz="1460" b="1" dirty="0"/>
              <a:t>Topics of Employee Training</a:t>
            </a:r>
          </a:p>
          <a:p>
            <a:pPr marL="457200" indent="-234950">
              <a:buClr>
                <a:srgbClr val="00B050"/>
              </a:buClr>
              <a:buFont typeface="Arial" panose="020B0604020202020204" pitchFamily="34" charset="0"/>
              <a:buChar char="•"/>
            </a:pPr>
            <a:r>
              <a:rPr lang="en-US" sz="1460" dirty="0" smtClean="0"/>
              <a:t>Communications - The </a:t>
            </a:r>
            <a:r>
              <a:rPr lang="en-US" sz="1460" dirty="0"/>
              <a:t>increasing diversity of today's </a:t>
            </a:r>
            <a:r>
              <a:rPr lang="en-US" sz="1460" dirty="0" smtClean="0"/>
              <a:t>web presence </a:t>
            </a:r>
            <a:r>
              <a:rPr lang="en-US" sz="1460" dirty="0"/>
              <a:t>brings a wide variety of languages and customs.</a:t>
            </a:r>
          </a:p>
          <a:p>
            <a:pPr marL="457200" indent="-234950">
              <a:buClr>
                <a:srgbClr val="00B050"/>
              </a:buClr>
              <a:buFont typeface="Arial" panose="020B0604020202020204" pitchFamily="34" charset="0"/>
              <a:buChar char="•"/>
            </a:pPr>
            <a:r>
              <a:rPr lang="en-US" sz="1460" dirty="0"/>
              <a:t>Computer skills: Computer skills are becoming </a:t>
            </a:r>
            <a:r>
              <a:rPr lang="en-US" sz="1460" dirty="0" smtClean="0"/>
              <a:t>more </a:t>
            </a:r>
            <a:r>
              <a:rPr lang="en-US" sz="1460" dirty="0"/>
              <a:t>necessity </a:t>
            </a:r>
            <a:r>
              <a:rPr lang="en-US" sz="1460" dirty="0" smtClean="0"/>
              <a:t>for standard business functions and data management.</a:t>
            </a:r>
            <a:endParaRPr lang="en-US" sz="1460" dirty="0"/>
          </a:p>
          <a:p>
            <a:pPr marL="457200" indent="-234950">
              <a:buClr>
                <a:srgbClr val="00B050"/>
              </a:buClr>
              <a:buFont typeface="Arial" panose="020B0604020202020204" pitchFamily="34" charset="0"/>
              <a:buChar char="•"/>
            </a:pPr>
            <a:r>
              <a:rPr lang="en-US" sz="1460" dirty="0"/>
              <a:t>Customer service: Increased competition in today's global marketplace makes it critical that employees understand and meet the needs of customers.</a:t>
            </a:r>
          </a:p>
          <a:p>
            <a:pPr marL="457200" indent="-234950">
              <a:buClr>
                <a:srgbClr val="00B050"/>
              </a:buClr>
              <a:buFont typeface="Arial" panose="020B0604020202020204" pitchFamily="34" charset="0"/>
              <a:buChar char="•"/>
            </a:pPr>
            <a:r>
              <a:rPr lang="en-US" sz="1460" dirty="0" smtClean="0"/>
              <a:t>Technical – As the website expands, new technologies need to be understood, like the Internet of Things, use of mobiles, tracking etc.</a:t>
            </a:r>
          </a:p>
          <a:p>
            <a:pPr marL="457200" indent="-234950">
              <a:buClr>
                <a:srgbClr val="00B050"/>
              </a:buClr>
              <a:buFont typeface="Arial" panose="020B0604020202020204" pitchFamily="34" charset="0"/>
              <a:buChar char="•"/>
            </a:pPr>
            <a:r>
              <a:rPr lang="en-US" sz="1460" dirty="0" smtClean="0"/>
              <a:t>Diversity</a:t>
            </a:r>
            <a:r>
              <a:rPr lang="en-US" sz="1460" dirty="0"/>
              <a:t>: Diversity training usually includes explanation about how people have different perspectives and views, and includes techniques to value diversity</a:t>
            </a:r>
          </a:p>
          <a:p>
            <a:pPr marL="457200" indent="-234950">
              <a:buClr>
                <a:srgbClr val="00B050"/>
              </a:buClr>
              <a:buFont typeface="Arial" panose="020B0604020202020204" pitchFamily="34" charset="0"/>
              <a:buChar char="•"/>
            </a:pPr>
            <a:r>
              <a:rPr lang="en-US" sz="1460" dirty="0" smtClean="0"/>
              <a:t>Human </a:t>
            </a:r>
            <a:r>
              <a:rPr lang="en-US" sz="1460" dirty="0"/>
              <a:t>relations: The increased stresses of today's workplace can include misunderstandings and conflict. Training can people to get along in the workplace</a:t>
            </a:r>
            <a:r>
              <a:rPr lang="en-US" sz="1460" dirty="0" smtClean="0"/>
              <a:t>.</a:t>
            </a:r>
            <a:endParaRPr lang="en-US" sz="146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M3.1 </a:t>
            </a:r>
            <a:r>
              <a:rPr lang="en-US" sz="2900" dirty="0"/>
              <a:t>– Future </a:t>
            </a:r>
            <a:r>
              <a:rPr lang="en-US" sz="2900" dirty="0" smtClean="0"/>
              <a:t>Security </a:t>
            </a:r>
            <a:r>
              <a:rPr lang="en-US" sz="2900" dirty="0"/>
              <a:t>and </a:t>
            </a:r>
            <a:r>
              <a:rPr lang="en-US" sz="2900" dirty="0" smtClean="0"/>
              <a:t>Maintenance Considerations</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88993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166030"/>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US" sz="1560" b="1" dirty="0" smtClean="0"/>
              <a:t>Threats </a:t>
            </a:r>
            <a:r>
              <a:rPr lang="en-US" sz="1560" b="1" dirty="0"/>
              <a:t>to information </a:t>
            </a:r>
            <a:r>
              <a:rPr lang="en-US" sz="1560" b="1" dirty="0" smtClean="0"/>
              <a:t>security </a:t>
            </a:r>
            <a:r>
              <a:rPr lang="en-US" sz="1560" dirty="0" smtClean="0"/>
              <a:t>– Data protection is key to your website and the risk of this can have a major impact on the service you provide for customers. Typically Data Protection and Computer Misuse are something that have to monitor each day but as the website expands, the need for better security.</a:t>
            </a:r>
          </a:p>
          <a:p>
            <a:pPr marL="346075" indent="-346075">
              <a:buClr>
                <a:srgbClr val="00B050"/>
              </a:buClr>
              <a:buFont typeface="Wingdings 3" panose="05040102010807070707" pitchFamily="18" charset="2"/>
              <a:buChar char=""/>
            </a:pPr>
            <a:r>
              <a:rPr lang="en-US" sz="1560" dirty="0" smtClean="0"/>
              <a:t>Threats have already been covered under Unit 02 and Unit 03 so you can use some of the threats here to describe how they will affect your site and its information.</a:t>
            </a:r>
            <a:endParaRPr lang="en-US" sz="1560" dirty="0"/>
          </a:p>
          <a:p>
            <a:pPr marL="346075" indent="-346075">
              <a:buClr>
                <a:srgbClr val="00B050"/>
              </a:buClr>
              <a:buFont typeface="Wingdings 3" panose="05040102010807070707" pitchFamily="18" charset="2"/>
              <a:buChar char=""/>
            </a:pPr>
            <a:r>
              <a:rPr lang="en-US" sz="1560" dirty="0" smtClean="0"/>
              <a:t>Protection </a:t>
            </a:r>
            <a:r>
              <a:rPr lang="en-US" sz="1560" dirty="0"/>
              <a:t>methods for securing personal </a:t>
            </a:r>
            <a:r>
              <a:rPr lang="en-US" sz="1560" dirty="0" smtClean="0"/>
              <a:t>data/information – This was covered under Unit 02 and specifically Unit 03. You should discuss the need for the following:</a:t>
            </a:r>
          </a:p>
          <a:p>
            <a:pPr marL="568325" indent="-284163">
              <a:buClr>
                <a:srgbClr val="00B050"/>
              </a:buClr>
              <a:buFont typeface="Arial" panose="020B0604020202020204" pitchFamily="34" charset="0"/>
              <a:buChar char="•"/>
            </a:pPr>
            <a:r>
              <a:rPr lang="en-US" sz="1560" dirty="0" smtClean="0"/>
              <a:t>Firewalls</a:t>
            </a:r>
          </a:p>
          <a:p>
            <a:pPr marL="568325" indent="-284163">
              <a:buClr>
                <a:srgbClr val="00B050"/>
              </a:buClr>
              <a:buFont typeface="Arial" panose="020B0604020202020204" pitchFamily="34" charset="0"/>
              <a:buChar char="•"/>
            </a:pPr>
            <a:r>
              <a:rPr lang="en-US" sz="1560" dirty="0" smtClean="0"/>
              <a:t>Vigilance</a:t>
            </a:r>
          </a:p>
          <a:p>
            <a:pPr marL="568325" indent="-284163">
              <a:buClr>
                <a:srgbClr val="00B050"/>
              </a:buClr>
              <a:buFont typeface="Arial" panose="020B0604020202020204" pitchFamily="34" charset="0"/>
              <a:buChar char="•"/>
            </a:pPr>
            <a:r>
              <a:rPr lang="en-US" sz="1560" dirty="0" smtClean="0"/>
              <a:t>Hardware and software protection measures (SSL, Virus Checker, Backups etc.)</a:t>
            </a:r>
          </a:p>
          <a:p>
            <a:pPr marL="568325" indent="-284163">
              <a:buClr>
                <a:srgbClr val="00B050"/>
              </a:buClr>
              <a:buFont typeface="Arial" panose="020B0604020202020204" pitchFamily="34" charset="0"/>
              <a:buChar char="•"/>
            </a:pPr>
            <a:r>
              <a:rPr lang="en-US" sz="1560" dirty="0" smtClean="0"/>
              <a:t>Physical protection measures</a:t>
            </a:r>
          </a:p>
          <a:p>
            <a:pPr marL="568325" indent="-284163">
              <a:buClr>
                <a:srgbClr val="00B050"/>
              </a:buClr>
              <a:buFont typeface="Arial" panose="020B0604020202020204" pitchFamily="34" charset="0"/>
              <a:buChar char="•"/>
            </a:pPr>
            <a:r>
              <a:rPr lang="en-US" sz="1560" dirty="0" smtClean="0"/>
              <a:t>The need for internal monitoring and access levels of control</a:t>
            </a:r>
          </a:p>
          <a:p>
            <a:pPr>
              <a:buClr>
                <a:srgbClr val="00B050"/>
              </a:buClr>
            </a:pPr>
            <a:r>
              <a:rPr lang="en-US" sz="1560" b="1" dirty="0" smtClean="0">
                <a:solidFill>
                  <a:srgbClr val="FF0000"/>
                </a:solidFill>
              </a:rPr>
              <a:t>M3.1 – Task 04 </a:t>
            </a:r>
            <a:r>
              <a:rPr lang="en-US" sz="1560" dirty="0" smtClean="0">
                <a:solidFill>
                  <a:srgbClr val="FF0000"/>
                </a:solidFill>
              </a:rPr>
              <a:t>- </a:t>
            </a:r>
            <a:r>
              <a:rPr lang="en-US" sz="1560" dirty="0">
                <a:solidFill>
                  <a:srgbClr val="FF0000"/>
                </a:solidFill>
              </a:rPr>
              <a:t>Communicate future website security and maintenance considerations to </a:t>
            </a:r>
            <a:r>
              <a:rPr lang="en-US" sz="1560" dirty="0" smtClean="0">
                <a:solidFill>
                  <a:srgbClr val="FF0000"/>
                </a:solidFill>
              </a:rPr>
              <a:t>the client.</a:t>
            </a:r>
          </a:p>
          <a:p>
            <a:pPr marL="285750" indent="-285750">
              <a:buClr>
                <a:srgbClr val="00B050"/>
              </a:buClr>
              <a:buFont typeface="Wingdings 3" panose="05040102010807070707" pitchFamily="18" charset="2"/>
              <a:buChar char=""/>
            </a:pPr>
            <a:r>
              <a:rPr lang="en-US" sz="1560" dirty="0" smtClean="0"/>
              <a:t> For this you will need to outline the issues, the changes that may be necessary now and in the future and the solutions</a:t>
            </a:r>
            <a:r>
              <a:rPr lang="en-US" sz="1560" dirty="0"/>
              <a:t> </a:t>
            </a:r>
            <a:r>
              <a:rPr lang="en-US" sz="1560" dirty="0" smtClean="0"/>
              <a:t>to potential problems.</a:t>
            </a:r>
            <a:endParaRPr lang="en-US" sz="156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M3.1 </a:t>
            </a:r>
            <a:r>
              <a:rPr lang="en-US" sz="2900" dirty="0"/>
              <a:t>– Future </a:t>
            </a:r>
            <a:r>
              <a:rPr lang="en-US" sz="2900" dirty="0" smtClean="0"/>
              <a:t>Security </a:t>
            </a:r>
            <a:r>
              <a:rPr lang="en-US" sz="2900" dirty="0"/>
              <a:t>and </a:t>
            </a:r>
            <a:r>
              <a:rPr lang="en-US" sz="2900" dirty="0" smtClean="0"/>
              <a:t>Maintenance Considerations</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1526075010"/>
              </p:ext>
            </p:extLst>
          </p:nvPr>
        </p:nvGraphicFramePr>
        <p:xfrm>
          <a:off x="251520" y="6151200"/>
          <a:ext cx="6912768" cy="518160"/>
        </p:xfrm>
        <a:graphic>
          <a:graphicData uri="http://schemas.openxmlformats.org/drawingml/2006/table">
            <a:tbl>
              <a:tblPr firstRow="1" bandRow="1">
                <a:tableStyleId>{5C22544A-7EE6-4342-B048-85BDC9FD1C3A}</a:tableStyleId>
              </a:tblPr>
              <a:tblGrid>
                <a:gridCol w="1080120"/>
                <a:gridCol w="936104"/>
                <a:gridCol w="1944216"/>
                <a:gridCol w="2952328"/>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Updating of content</a:t>
                      </a:r>
                      <a:r>
                        <a:rPr lang="en-US" sz="1400" dirty="0" smtClean="0">
                          <a:latin typeface="Arial" panose="020B0604020202020204" pitchFamily="34" charset="0"/>
                          <a:cs typeface="Arial" panose="020B0604020202020204" pitchFamily="34" charset="0"/>
                        </a:rPr>
                        <a:t> </a:t>
                      </a:r>
                      <a:endParaRPr lang="en-GB" sz="1400" dirty="0" smtClean="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Training of staff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Arial" panose="020B0604020202020204" pitchFamily="34" charset="0"/>
                          <a:cs typeface="Arial" panose="020B0604020202020204" pitchFamily="34" charset="0"/>
                        </a:rPr>
                        <a:t>Threats to information security </a:t>
                      </a:r>
                      <a:endParaRPr lang="en-GB" sz="1400" dirty="0" smtClean="0">
                        <a:latin typeface="Arial" panose="020B0604020202020204" pitchFamily="34" charset="0"/>
                        <a:cs typeface="Arial" panose="020B0604020202020204" pitchFamily="34" charset="0"/>
                      </a:endParaRPr>
                    </a:p>
                  </a:txBody>
                  <a:tcPr/>
                </a:tc>
                <a:tc>
                  <a:txBody>
                    <a:bodyPr/>
                    <a:lstStyle/>
                    <a:p>
                      <a:pPr algn="ctr"/>
                      <a:r>
                        <a:rPr lang="en-US" sz="1400" dirty="0" smtClean="0">
                          <a:latin typeface="Arial" panose="020B0604020202020204" pitchFamily="34" charset="0"/>
                          <a:cs typeface="Arial" panose="020B0604020202020204" pitchFamily="34" charset="0"/>
                        </a:rPr>
                        <a:t>Protection methods for securing personal data/information </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84335760"/>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LO4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509200"/>
          </a:xfrm>
          <a:prstGeom prst="rect">
            <a:avLst/>
          </a:prstGeom>
        </p:spPr>
        <p:txBody>
          <a:bodyPr wrap="square">
            <a:spAutoFit/>
          </a:bodyPr>
          <a:lstStyle/>
          <a:p>
            <a:pPr>
              <a:buClr>
                <a:srgbClr val="00B050"/>
              </a:buClr>
            </a:pPr>
            <a:r>
              <a:rPr lang="en-US" sz="3200" b="1" dirty="0">
                <a:solidFill>
                  <a:srgbClr val="FF0000"/>
                </a:solidFill>
              </a:rPr>
              <a:t>P6.1 – Task 01 </a:t>
            </a:r>
            <a:r>
              <a:rPr lang="en-US" sz="3200" dirty="0">
                <a:solidFill>
                  <a:srgbClr val="FF0000"/>
                </a:solidFill>
              </a:rPr>
              <a:t>- Create a presentation to demonstrate the workings of the prototype website to the client</a:t>
            </a:r>
          </a:p>
          <a:p>
            <a:pPr>
              <a:buClr>
                <a:srgbClr val="00B050"/>
              </a:buClr>
            </a:pPr>
            <a:r>
              <a:rPr lang="en-US" sz="3200" b="1" dirty="0">
                <a:solidFill>
                  <a:srgbClr val="FF0000"/>
                </a:solidFill>
              </a:rPr>
              <a:t>P6.2 – Task 02 </a:t>
            </a:r>
            <a:r>
              <a:rPr lang="en-US" sz="3200" dirty="0">
                <a:solidFill>
                  <a:srgbClr val="FF0000"/>
                </a:solidFill>
              </a:rPr>
              <a:t>– Create a questionnaire to gauge feedback from the client on the presentation of the solution.</a:t>
            </a:r>
          </a:p>
          <a:p>
            <a:pPr>
              <a:buClr>
                <a:srgbClr val="00B050"/>
              </a:buClr>
            </a:pPr>
            <a:r>
              <a:rPr lang="en-US" sz="3200" b="1" dirty="0" smtClean="0">
                <a:solidFill>
                  <a:srgbClr val="FF0000"/>
                </a:solidFill>
              </a:rPr>
              <a:t>P6.3 </a:t>
            </a:r>
            <a:r>
              <a:rPr lang="en-US" sz="3200" b="1" dirty="0">
                <a:solidFill>
                  <a:srgbClr val="FF0000"/>
                </a:solidFill>
              </a:rPr>
              <a:t>– Task 03 </a:t>
            </a:r>
            <a:r>
              <a:rPr lang="en-US" sz="3200" dirty="0">
                <a:solidFill>
                  <a:srgbClr val="FF0000"/>
                </a:solidFill>
              </a:rPr>
              <a:t>- Present the solution to the client and gain feedback from the designs </a:t>
            </a:r>
            <a:endParaRPr lang="en-US" sz="3200" dirty="0" smtClean="0">
              <a:solidFill>
                <a:srgbClr val="FF0000"/>
              </a:solidFill>
            </a:endParaRPr>
          </a:p>
          <a:p>
            <a:pPr>
              <a:buClr>
                <a:srgbClr val="00B050"/>
              </a:buClr>
            </a:pPr>
            <a:r>
              <a:rPr lang="en-US" sz="3200" b="1" dirty="0" smtClean="0">
                <a:solidFill>
                  <a:srgbClr val="FF0000"/>
                </a:solidFill>
              </a:rPr>
              <a:t>M3.1 </a:t>
            </a:r>
            <a:r>
              <a:rPr lang="en-US" sz="3200" b="1" dirty="0">
                <a:solidFill>
                  <a:srgbClr val="FF0000"/>
                </a:solidFill>
              </a:rPr>
              <a:t>– Task </a:t>
            </a:r>
            <a:r>
              <a:rPr lang="en-US" sz="3200" b="1" dirty="0" smtClean="0">
                <a:solidFill>
                  <a:srgbClr val="FF0000"/>
                </a:solidFill>
              </a:rPr>
              <a:t>04 </a:t>
            </a:r>
            <a:r>
              <a:rPr lang="en-US" sz="3200" dirty="0">
                <a:solidFill>
                  <a:srgbClr val="FF0000"/>
                </a:solidFill>
              </a:rPr>
              <a:t>- Communicate future website security and maintenance considerations to the client.</a:t>
            </a: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389916223"/>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684630304"/>
              </p:ext>
            </p:extLst>
          </p:nvPr>
        </p:nvGraphicFramePr>
        <p:xfrm>
          <a:off x="251520" y="1052736"/>
          <a:ext cx="8580620" cy="5497068"/>
        </p:xfrm>
        <a:graphic>
          <a:graphicData uri="http://schemas.openxmlformats.org/drawingml/2006/table">
            <a:tbl>
              <a:tblPr firstRow="1" bandRow="1">
                <a:tableStyleId>{5C22544A-7EE6-4342-B048-85BDC9FD1C3A}</a:tableStyleId>
              </a:tblPr>
              <a:tblGrid>
                <a:gridCol w="1728192"/>
                <a:gridCol w="2160240"/>
                <a:gridCol w="2304256"/>
                <a:gridCol w="2387932"/>
              </a:tblGrid>
              <a:tr h="202312">
                <a:tc>
                  <a:txBody>
                    <a:bodyPr/>
                    <a:lstStyle/>
                    <a:p>
                      <a:pPr algn="ctr"/>
                      <a:r>
                        <a:rPr lang="en-US" sz="1220" dirty="0" smtClean="0">
                          <a:latin typeface="Arial" panose="020B0604020202020204" pitchFamily="34" charset="0"/>
                          <a:cs typeface="Arial" panose="020B0604020202020204" pitchFamily="34" charset="0"/>
                        </a:rPr>
                        <a:t>LO</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Pass</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Merit</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Distinction</a:t>
                      </a:r>
                      <a:endParaRPr lang="en-GB" sz="1220" dirty="0">
                        <a:latin typeface="Arial" panose="020B0604020202020204" pitchFamily="34" charset="0"/>
                        <a:cs typeface="Arial" panose="020B0604020202020204" pitchFamily="34" charset="0"/>
                      </a:endParaRPr>
                    </a:p>
                  </a:txBody>
                  <a:tcPr/>
                </a:tc>
              </a:tr>
              <a:tr h="259229">
                <a:tc>
                  <a:txBody>
                    <a:bodyPr/>
                    <a:lstStyle/>
                    <a:p>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The assessment criteria are the Pass requirements for this unit.</a:t>
                      </a:r>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2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20" b="1" dirty="0" smtClean="0">
                          <a:latin typeface="Arial" panose="020B0604020202020204" pitchFamily="34" charset="0"/>
                          <a:cs typeface="Arial" panose="020B0604020202020204" pitchFamily="34" charset="0"/>
                        </a:rPr>
                        <a:t>LO1 -</a:t>
                      </a:r>
                      <a:r>
                        <a:rPr lang="en-US" sz="1220" dirty="0" smtClean="0">
                          <a:latin typeface="Arial" panose="020B0604020202020204" pitchFamily="34" charset="0"/>
                          <a:cs typeface="Arial" panose="020B0604020202020204" pitchFamily="34" charset="0"/>
                        </a:rPr>
                        <a:t> Understand the fundamentals of web design</a:t>
                      </a:r>
                      <a:endParaRPr lang="en-GB" sz="1220" dirty="0" smtClean="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P1 -</a:t>
                      </a:r>
                      <a:r>
                        <a:rPr lang="en-US" sz="1220" dirty="0" smtClean="0">
                          <a:latin typeface="Arial" panose="020B0604020202020204" pitchFamily="34" charset="0"/>
                          <a:cs typeface="Arial" panose="020B0604020202020204" pitchFamily="34" charset="0"/>
                        </a:rPr>
                        <a:t> Describe the key components of website construction</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M1</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Explain the security risks that must be considered when creating a website</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r h="580644">
                <a:tc rowSpan="2">
                  <a:txBody>
                    <a:bodyPr/>
                    <a:lstStyle/>
                    <a:p>
                      <a:r>
                        <a:rPr lang="en-US" sz="1220" b="1" dirty="0" smtClean="0">
                          <a:latin typeface="Arial" panose="020B0604020202020204" pitchFamily="34" charset="0"/>
                          <a:cs typeface="Arial" panose="020B0604020202020204" pitchFamily="34" charset="0"/>
                        </a:rPr>
                        <a:t>LO2 -</a:t>
                      </a:r>
                      <a:r>
                        <a:rPr lang="en-US" sz="1220" dirty="0" smtClean="0">
                          <a:latin typeface="Arial" panose="020B0604020202020204" pitchFamily="34" charset="0"/>
                          <a:cs typeface="Arial" panose="020B0604020202020204" pitchFamily="34" charset="0"/>
                        </a:rPr>
                        <a:t> Be able to plan the development of an interactive website for an identified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P2</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Determine a client’s requirements for a website</a:t>
                      </a:r>
                    </a:p>
                  </a:txBody>
                  <a:tcPr/>
                </a:tc>
                <a:tc>
                  <a:txBody>
                    <a:bodyPr/>
                    <a:lstStyle/>
                    <a:p>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r h="818340">
                <a:tc vMerge="1">
                  <a:txBody>
                    <a:bodyPr/>
                    <a:lstStyle/>
                    <a:p>
                      <a:endParaRPr lang="en-GB"/>
                    </a:p>
                  </a:txBody>
                  <a:tcPr/>
                </a:tc>
                <a:tc>
                  <a:txBody>
                    <a:bodyPr/>
                    <a:lstStyle/>
                    <a:p>
                      <a:r>
                        <a:rPr lang="en-US" sz="1220" b="1" dirty="0" smtClean="0">
                          <a:latin typeface="Arial" panose="020B0604020202020204" pitchFamily="34" charset="0"/>
                          <a:cs typeface="Arial" panose="020B0604020202020204" pitchFamily="34" charset="0"/>
                        </a:rPr>
                        <a:t>P3</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Produce a plan for the website that meets the client’s requirements</a:t>
                      </a:r>
                    </a:p>
                  </a:txBody>
                  <a:tcPr/>
                </a:tc>
                <a:tc>
                  <a:txBody>
                    <a:bodyPr/>
                    <a:lstStyle/>
                    <a:p>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D1</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Justify the use of components in the website design that meets the client’s requirements</a:t>
                      </a:r>
                      <a:endParaRPr lang="en-GB" sz="1220" dirty="0">
                        <a:latin typeface="Arial" panose="020B0604020202020204" pitchFamily="34" charset="0"/>
                        <a:cs typeface="Arial" panose="020B0604020202020204" pitchFamily="34" charset="0"/>
                      </a:endParaRPr>
                    </a:p>
                  </a:txBody>
                  <a:tcPr/>
                </a:tc>
              </a:tr>
              <a:tr h="402336">
                <a:tc rowSpan="2">
                  <a:txBody>
                    <a:bodyPr/>
                    <a:lstStyle/>
                    <a:p>
                      <a:r>
                        <a:rPr lang="en-US" sz="1220" b="1" dirty="0" smtClean="0">
                          <a:latin typeface="Arial" panose="020B0604020202020204" pitchFamily="34" charset="0"/>
                          <a:cs typeface="Arial" panose="020B0604020202020204" pitchFamily="34" charset="0"/>
                        </a:rPr>
                        <a:t>LO3 -</a:t>
                      </a:r>
                      <a:r>
                        <a:rPr lang="en-US" sz="1220" dirty="0" smtClean="0">
                          <a:latin typeface="Arial" panose="020B0604020202020204" pitchFamily="34" charset="0"/>
                          <a:cs typeface="Arial" panose="020B0604020202020204" pitchFamily="34" charset="0"/>
                        </a:rPr>
                        <a:t> Be able to create prototype websites for an identified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P4</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Create a prototype of the website for the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M2 - </a:t>
                      </a:r>
                      <a:r>
                        <a:rPr lang="en-US" sz="1220" dirty="0" smtClean="0">
                          <a:latin typeface="Arial" panose="020B0604020202020204" pitchFamily="34" charset="0"/>
                          <a:cs typeface="Arial" panose="020B0604020202020204" pitchFamily="34" charset="0"/>
                        </a:rPr>
                        <a:t>Add interactive components to the prototype based upon the client’s requirements</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r h="402336">
                <a:tc vMerge="1">
                  <a:txBody>
                    <a:bodyPr/>
                    <a:lstStyle/>
                    <a:p>
                      <a:endParaRPr lang="en-GB"/>
                    </a:p>
                  </a:txBody>
                  <a:tcPr/>
                </a:tc>
                <a:tc>
                  <a:txBody>
                    <a:bodyPr/>
                    <a:lstStyle/>
                    <a:p>
                      <a:r>
                        <a:rPr lang="en-US" sz="1220" dirty="0" smtClean="0">
                          <a:latin typeface="Arial" panose="020B0604020202020204" pitchFamily="34" charset="0"/>
                          <a:cs typeface="Arial" panose="020B0604020202020204" pitchFamily="34" charset="0"/>
                        </a:rPr>
                        <a:t>P5</a:t>
                      </a:r>
                      <a:r>
                        <a:rPr lang="en-US" sz="1220"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Conduct testing of the prototype</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D2</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Evaluate the prototype against the client’s requirements</a:t>
                      </a:r>
                      <a:endParaRPr lang="en-GB" sz="1220" dirty="0">
                        <a:latin typeface="Arial" panose="020B0604020202020204" pitchFamily="34" charset="0"/>
                        <a:cs typeface="Arial" panose="020B0604020202020204" pitchFamily="34" charset="0"/>
                      </a:endParaRPr>
                    </a:p>
                  </a:txBody>
                  <a:tcPr/>
                </a:tc>
              </a:tr>
              <a:tr h="314766">
                <a:tc>
                  <a:txBody>
                    <a:bodyPr/>
                    <a:lstStyle/>
                    <a:p>
                      <a:r>
                        <a:rPr lang="en-US" sz="1220" b="1" dirty="0" smtClean="0">
                          <a:latin typeface="Arial" panose="020B0604020202020204" pitchFamily="34" charset="0"/>
                          <a:cs typeface="Arial" panose="020B0604020202020204" pitchFamily="34" charset="0"/>
                        </a:rPr>
                        <a:t>LO4 -</a:t>
                      </a:r>
                      <a:r>
                        <a:rPr lang="en-US" sz="1220" dirty="0" smtClean="0">
                          <a:latin typeface="Arial" panose="020B0604020202020204" pitchFamily="34" charset="0"/>
                          <a:cs typeface="Arial" panose="020B0604020202020204" pitchFamily="34" charset="0"/>
                        </a:rPr>
                        <a:t> Be able to present the interactive website concept to an identified client</a:t>
                      </a:r>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20" b="1" dirty="0" smtClean="0">
                          <a:latin typeface="Arial" panose="020B0604020202020204" pitchFamily="34" charset="0"/>
                          <a:cs typeface="Arial" panose="020B0604020202020204" pitchFamily="34" charset="0"/>
                        </a:rPr>
                        <a:t>P6</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Create a presentation to demonstrate the prototype website to the client</a:t>
                      </a:r>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20" b="1" dirty="0" smtClean="0">
                          <a:latin typeface="Arial" panose="020B0604020202020204" pitchFamily="34" charset="0"/>
                          <a:cs typeface="Arial" panose="020B0604020202020204" pitchFamily="34" charset="0"/>
                        </a:rPr>
                        <a:t>M3</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Communicate future website security and maintenance considerations to client</a:t>
                      </a:r>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20" dirty="0">
                        <a:latin typeface="Arial" panose="020B0604020202020204" pitchFamily="34" charset="0"/>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493812"/>
          </a:xfrm>
          <a:prstGeom prst="rect">
            <a:avLst/>
          </a:prstGeom>
        </p:spPr>
        <p:txBody>
          <a:bodyPr wrap="square">
            <a:spAutoFit/>
          </a:bodyPr>
          <a:lstStyle/>
          <a:p>
            <a:pPr>
              <a:buClr>
                <a:srgbClr val="00B050"/>
              </a:buClr>
            </a:pPr>
            <a:r>
              <a:rPr lang="en-US" sz="1950" b="1" dirty="0"/>
              <a:t>LO4 Be able to present the interactive website concept to an identified client</a:t>
            </a:r>
          </a:p>
          <a:p>
            <a:pPr>
              <a:buClr>
                <a:srgbClr val="00B050"/>
              </a:buClr>
            </a:pPr>
            <a:r>
              <a:rPr lang="en-US" sz="1950" b="1" dirty="0" smtClean="0"/>
              <a:t>P6</a:t>
            </a:r>
            <a:r>
              <a:rPr lang="en-US" sz="1950" dirty="0" smtClean="0"/>
              <a:t> - The </a:t>
            </a:r>
            <a:r>
              <a:rPr lang="en-US" sz="1950" dirty="0"/>
              <a:t>learners need to present the concept of the website, using the prototype, to an identified client. The learners must prepare a suitable presentation including the bullet points listed in the teaching content. They then need to present their presentation to the client. The evidence for this will be found in the resources created for the presentation (video, presentation with detailed speaker notes) and evidence of giving the presentation (e.g. a recording of the presentation).</a:t>
            </a:r>
          </a:p>
          <a:p>
            <a:pPr>
              <a:buClr>
                <a:srgbClr val="00B050"/>
              </a:buClr>
            </a:pPr>
            <a:r>
              <a:rPr lang="en-US" sz="1950" b="1" dirty="0" smtClean="0"/>
              <a:t>M3</a:t>
            </a:r>
            <a:r>
              <a:rPr lang="en-US" sz="1950" dirty="0" smtClean="0"/>
              <a:t> - The </a:t>
            </a:r>
            <a:r>
              <a:rPr lang="en-US" sz="1950" dirty="0"/>
              <a:t>learners are required to communicate future website security and maintenance considerations to their client. The learner should consider how the website will change over time and therefore it is important to update information, training needs and security measures on a regular basis. The evidence could be an extension of P6 and be in the form of a report or presentation with detailed speaker notes.</a:t>
            </a:r>
            <a:endParaRPr lang="en-GB" sz="19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03497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632311"/>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US" dirty="0" smtClean="0"/>
              <a:t>For P6 you are to choose </a:t>
            </a:r>
            <a:r>
              <a:rPr lang="en-US" dirty="0"/>
              <a:t>a suitable method of presentation (e.g. live demonstration, use of presentation software, report</a:t>
            </a:r>
            <a:r>
              <a:rPr lang="en-US" dirty="0" smtClean="0"/>
              <a:t>). This will need to be considerable and well </a:t>
            </a:r>
            <a:r>
              <a:rPr lang="en-US" dirty="0" err="1" smtClean="0"/>
              <a:t>organised</a:t>
            </a:r>
            <a:r>
              <a:rPr lang="en-US" dirty="0" smtClean="0"/>
              <a:t> to meet the criteria and the plan needs to incorporate</a:t>
            </a:r>
            <a:r>
              <a:rPr lang="en-US" dirty="0"/>
              <a:t>:</a:t>
            </a:r>
          </a:p>
          <a:p>
            <a:pPr marL="630238" indent="-284163">
              <a:buClr>
                <a:srgbClr val="00B050"/>
              </a:buClr>
              <a:buFont typeface="+mj-lt"/>
              <a:buAutoNum type="arabicPeriod"/>
            </a:pPr>
            <a:r>
              <a:rPr lang="en-US" dirty="0" smtClean="0"/>
              <a:t>A description of each page and the content within</a:t>
            </a:r>
          </a:p>
          <a:p>
            <a:pPr marL="630238" indent="-284163">
              <a:buClr>
                <a:srgbClr val="00B050"/>
              </a:buClr>
              <a:buFont typeface="+mj-lt"/>
              <a:buAutoNum type="arabicPeriod"/>
            </a:pPr>
            <a:r>
              <a:rPr lang="en-US" dirty="0" smtClean="0"/>
              <a:t>A demonstration </a:t>
            </a:r>
            <a:r>
              <a:rPr lang="en-US" dirty="0"/>
              <a:t>of </a:t>
            </a:r>
            <a:r>
              <a:rPr lang="en-US" dirty="0" smtClean="0"/>
              <a:t>the websites functionality</a:t>
            </a:r>
            <a:endParaRPr lang="en-US" dirty="0"/>
          </a:p>
          <a:p>
            <a:pPr marL="630238" indent="-284163">
              <a:buClr>
                <a:srgbClr val="00B050"/>
              </a:buClr>
              <a:buFont typeface="+mj-lt"/>
              <a:buAutoNum type="arabicPeriod"/>
            </a:pPr>
            <a:r>
              <a:rPr lang="en-US" dirty="0" smtClean="0"/>
              <a:t>A demonstration </a:t>
            </a:r>
            <a:r>
              <a:rPr lang="en-US" dirty="0"/>
              <a:t>of </a:t>
            </a:r>
            <a:r>
              <a:rPr lang="en-US" dirty="0" smtClean="0"/>
              <a:t>the interactive features to include:</a:t>
            </a:r>
          </a:p>
          <a:p>
            <a:pPr marL="1149350" lvl="1" indent="-346075">
              <a:buClr>
                <a:srgbClr val="00B050"/>
              </a:buClr>
              <a:buFont typeface="+mj-lt"/>
              <a:buAutoNum type="arabicPeriod"/>
            </a:pPr>
            <a:r>
              <a:rPr lang="en-US" dirty="0" smtClean="0"/>
              <a:t>How to login in</a:t>
            </a:r>
          </a:p>
          <a:p>
            <a:pPr marL="1149350" lvl="1" indent="-346075">
              <a:buClr>
                <a:srgbClr val="00B050"/>
              </a:buClr>
              <a:buFont typeface="+mj-lt"/>
              <a:buAutoNum type="arabicPeriod"/>
            </a:pPr>
            <a:r>
              <a:rPr lang="en-US" dirty="0" smtClean="0"/>
              <a:t>How to use the form</a:t>
            </a:r>
          </a:p>
          <a:p>
            <a:pPr marL="1149350" lvl="1" indent="-346075">
              <a:buClr>
                <a:srgbClr val="00B050"/>
              </a:buClr>
              <a:buFont typeface="+mj-lt"/>
              <a:buAutoNum type="arabicPeriod"/>
            </a:pPr>
            <a:r>
              <a:rPr lang="en-US" dirty="0" smtClean="0"/>
              <a:t>A demonstration of the responsive design features</a:t>
            </a:r>
            <a:endParaRPr lang="en-US" dirty="0"/>
          </a:p>
          <a:p>
            <a:pPr marL="692150" indent="-346075">
              <a:buClr>
                <a:srgbClr val="00B050"/>
              </a:buClr>
              <a:buFont typeface="+mj-lt"/>
              <a:buAutoNum type="arabicPeriod"/>
            </a:pPr>
            <a:r>
              <a:rPr lang="en-US" dirty="0" smtClean="0"/>
              <a:t>Comparison </a:t>
            </a:r>
            <a:r>
              <a:rPr lang="en-US" dirty="0"/>
              <a:t>of website against requirements</a:t>
            </a:r>
          </a:p>
          <a:p>
            <a:pPr marL="692150" indent="-346075">
              <a:buClr>
                <a:srgbClr val="00B050"/>
              </a:buClr>
              <a:buFont typeface="+mj-lt"/>
              <a:buAutoNum type="arabicPeriod"/>
            </a:pPr>
            <a:r>
              <a:rPr lang="en-US" dirty="0" smtClean="0"/>
              <a:t>A justification </a:t>
            </a:r>
            <a:r>
              <a:rPr lang="en-US" dirty="0"/>
              <a:t>of design </a:t>
            </a:r>
            <a:r>
              <a:rPr lang="en-US" dirty="0" smtClean="0"/>
              <a:t>choices</a:t>
            </a:r>
          </a:p>
          <a:p>
            <a:pPr>
              <a:buClr>
                <a:srgbClr val="00B050"/>
              </a:buClr>
            </a:pPr>
            <a:r>
              <a:rPr lang="en-US" b="1" dirty="0" smtClean="0">
                <a:solidFill>
                  <a:srgbClr val="FF0000"/>
                </a:solidFill>
              </a:rPr>
              <a:t>P6.1 – Task 01 </a:t>
            </a:r>
            <a:r>
              <a:rPr lang="en-US" dirty="0">
                <a:solidFill>
                  <a:srgbClr val="FF0000"/>
                </a:solidFill>
              </a:rPr>
              <a:t>- Create a presentation to demonstrate </a:t>
            </a:r>
            <a:r>
              <a:rPr lang="en-US" dirty="0" smtClean="0">
                <a:solidFill>
                  <a:srgbClr val="FF0000"/>
                </a:solidFill>
              </a:rPr>
              <a:t>the workings of the </a:t>
            </a:r>
            <a:r>
              <a:rPr lang="en-US" dirty="0">
                <a:solidFill>
                  <a:srgbClr val="FF0000"/>
                </a:solidFill>
              </a:rPr>
              <a:t>prototype website to the client</a:t>
            </a:r>
          </a:p>
          <a:p>
            <a:pPr>
              <a:buClr>
                <a:srgbClr val="00B050"/>
              </a:buClr>
            </a:pPr>
            <a:r>
              <a:rPr lang="en-US" b="1" dirty="0" smtClean="0">
                <a:solidFill>
                  <a:srgbClr val="FF0000"/>
                </a:solidFill>
              </a:rPr>
              <a:t>P6.2 – Task 02 </a:t>
            </a:r>
            <a:r>
              <a:rPr lang="en-US" dirty="0" smtClean="0">
                <a:solidFill>
                  <a:srgbClr val="FF0000"/>
                </a:solidFill>
              </a:rPr>
              <a:t>– Create a questionnaire to gauge feedback from the client on the presentation of the solution.</a:t>
            </a:r>
          </a:p>
          <a:p>
            <a:pPr marL="285750" indent="-285750">
              <a:buClr>
                <a:srgbClr val="00B050"/>
              </a:buClr>
              <a:buFont typeface="Wingdings 3" panose="05040102010807070707" pitchFamily="18" charset="2"/>
              <a:buChar char=""/>
            </a:pPr>
            <a:r>
              <a:rPr lang="en-US" dirty="0" smtClean="0"/>
              <a:t>Questions should include the wide range of content including the form, login and responsive design features.</a:t>
            </a:r>
          </a:p>
          <a:p>
            <a:pPr>
              <a:buClr>
                <a:srgbClr val="00B050"/>
              </a:buClr>
            </a:pPr>
            <a:r>
              <a:rPr lang="en-US" b="1" dirty="0" smtClean="0">
                <a:solidFill>
                  <a:srgbClr val="FF0000"/>
                </a:solidFill>
              </a:rPr>
              <a:t>P6.3 – Task 03 </a:t>
            </a:r>
            <a:r>
              <a:rPr lang="en-US" dirty="0" smtClean="0">
                <a:solidFill>
                  <a:srgbClr val="FF0000"/>
                </a:solidFill>
              </a:rPr>
              <a:t>- Present </a:t>
            </a:r>
            <a:r>
              <a:rPr lang="en-US" dirty="0">
                <a:solidFill>
                  <a:srgbClr val="FF0000"/>
                </a:solidFill>
              </a:rPr>
              <a:t>the solution to the </a:t>
            </a:r>
            <a:r>
              <a:rPr lang="en-US" dirty="0" smtClean="0">
                <a:solidFill>
                  <a:srgbClr val="FF0000"/>
                </a:solidFill>
              </a:rPr>
              <a:t>client and gain feedback from the designs.</a:t>
            </a:r>
            <a:endParaRPr lang="en-US"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P6.1 – Present the Solution</a:t>
            </a:r>
            <a:endParaRPr lang="en-GB" sz="40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80290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12768" cy="5712333"/>
          </a:xfrm>
          <a:prstGeom prst="rect">
            <a:avLst/>
          </a:prstGeom>
        </p:spPr>
        <p:txBody>
          <a:bodyPr wrap="square">
            <a:spAutoFit/>
          </a:bodyPr>
          <a:lstStyle/>
          <a:p>
            <a:pPr marL="346075" indent="-346075">
              <a:buClr>
                <a:srgbClr val="00B050"/>
              </a:buClr>
              <a:buFont typeface="Wingdings 3" panose="05040102010807070707" pitchFamily="18" charset="2"/>
              <a:buChar char=""/>
            </a:pPr>
            <a:r>
              <a:rPr lang="en-US" sz="1660" dirty="0" smtClean="0"/>
              <a:t>You </a:t>
            </a:r>
            <a:r>
              <a:rPr lang="en-US" sz="1660" dirty="0"/>
              <a:t>are required to communicate future website security and maintenance considerations to their client. </a:t>
            </a:r>
            <a:r>
              <a:rPr lang="en-US" sz="1660" dirty="0" smtClean="0"/>
              <a:t>You </a:t>
            </a:r>
            <a:r>
              <a:rPr lang="en-US" sz="1660" dirty="0"/>
              <a:t>should consider how the website will change over time and therefore it is important to update information, training needs and security measures on a regular basis. The evidence could be </a:t>
            </a:r>
            <a:r>
              <a:rPr lang="en-US" sz="1660" dirty="0" smtClean="0"/>
              <a:t>in </a:t>
            </a:r>
            <a:r>
              <a:rPr lang="en-US" sz="1660" dirty="0"/>
              <a:t>the form of a report or presentation with detailed speaker notes</a:t>
            </a:r>
            <a:r>
              <a:rPr lang="en-US" sz="1660" dirty="0" smtClean="0"/>
              <a:t>.</a:t>
            </a:r>
          </a:p>
          <a:p>
            <a:pPr marL="346075" indent="-346075">
              <a:buClr>
                <a:srgbClr val="00B050"/>
              </a:buClr>
              <a:buFont typeface="Wingdings 3" panose="05040102010807070707" pitchFamily="18" charset="2"/>
              <a:buChar char=""/>
            </a:pPr>
            <a:r>
              <a:rPr lang="en-US" sz="1660" b="1" dirty="0" smtClean="0"/>
              <a:t>Updating </a:t>
            </a:r>
            <a:r>
              <a:rPr lang="en-US" sz="1660" b="1" dirty="0"/>
              <a:t>of </a:t>
            </a:r>
            <a:r>
              <a:rPr lang="en-US" sz="1660" b="1" dirty="0" smtClean="0"/>
              <a:t>content</a:t>
            </a:r>
            <a:r>
              <a:rPr lang="en-US" sz="1660" dirty="0" smtClean="0"/>
              <a:t> – Like all websites content will change, new features may be added like blogs or feedback from customers etc. to make the website more valuable. You have to consider this in your report. Considerations to discuss could include:</a:t>
            </a:r>
          </a:p>
          <a:p>
            <a:pPr marL="519113" indent="-234950">
              <a:buClr>
                <a:srgbClr val="00B050"/>
              </a:buClr>
              <a:buFont typeface="Arial" panose="020B0604020202020204" pitchFamily="34" charset="0"/>
              <a:buChar char="•"/>
            </a:pPr>
            <a:r>
              <a:rPr lang="en-US" sz="1660" dirty="0" smtClean="0"/>
              <a:t>Quality of hosting (is your chosen ISP good enough to handle new technologies)</a:t>
            </a:r>
          </a:p>
          <a:p>
            <a:pPr marL="519113" indent="-234950">
              <a:buClr>
                <a:srgbClr val="00B050"/>
              </a:buClr>
              <a:buFont typeface="Arial" panose="020B0604020202020204" pitchFamily="34" charset="0"/>
              <a:buChar char="•"/>
            </a:pPr>
            <a:r>
              <a:rPr lang="en-US" sz="1660" dirty="0" smtClean="0"/>
              <a:t>Web space (did you choose a domain server with space or are you hosting the site directly off your own server), </a:t>
            </a:r>
          </a:p>
          <a:p>
            <a:pPr marL="519113" indent="-234950">
              <a:buClr>
                <a:srgbClr val="00B050"/>
              </a:buClr>
              <a:buFont typeface="Arial" panose="020B0604020202020204" pitchFamily="34" charset="0"/>
              <a:buChar char="•"/>
            </a:pPr>
            <a:r>
              <a:rPr lang="en-US" sz="1660" dirty="0" smtClean="0"/>
              <a:t>Bandwidth (have you got enough for 10 times the amount of traffic)</a:t>
            </a:r>
          </a:p>
          <a:p>
            <a:pPr marL="519113" indent="-234950">
              <a:buClr>
                <a:srgbClr val="00B050"/>
              </a:buClr>
              <a:buFont typeface="Arial" panose="020B0604020202020204" pitchFamily="34" charset="0"/>
              <a:buChar char="•"/>
            </a:pPr>
            <a:r>
              <a:rPr lang="en-US" sz="1660" dirty="0"/>
              <a:t>W</a:t>
            </a:r>
            <a:r>
              <a:rPr lang="en-US" sz="1660" dirty="0" smtClean="0"/>
              <a:t>ho will update the content</a:t>
            </a:r>
          </a:p>
          <a:p>
            <a:pPr marL="519113" indent="-234950">
              <a:buClr>
                <a:srgbClr val="00B050"/>
              </a:buClr>
              <a:buFont typeface="Arial" panose="020B0604020202020204" pitchFamily="34" charset="0"/>
              <a:buChar char="•"/>
            </a:pPr>
            <a:r>
              <a:rPr lang="en-US" sz="1660" dirty="0"/>
              <a:t>H</a:t>
            </a:r>
            <a:r>
              <a:rPr lang="en-US" sz="1660" dirty="0" smtClean="0"/>
              <a:t>ow often the content will update</a:t>
            </a:r>
          </a:p>
          <a:p>
            <a:pPr marL="519113" indent="-234950">
              <a:buClr>
                <a:srgbClr val="00B050"/>
              </a:buClr>
              <a:buFont typeface="Arial" panose="020B0604020202020204" pitchFamily="34" charset="0"/>
              <a:buChar char="•"/>
            </a:pPr>
            <a:r>
              <a:rPr lang="en-US" sz="1660" dirty="0"/>
              <a:t>W</a:t>
            </a:r>
            <a:r>
              <a:rPr lang="en-US" sz="1660" dirty="0" smtClean="0"/>
              <a:t>ill the computer be able to do it automatically (prices, availability of items, number of items in stock)</a:t>
            </a:r>
          </a:p>
          <a:p>
            <a:pPr marL="346075" indent="-346075">
              <a:buClr>
                <a:srgbClr val="00B050"/>
              </a:buClr>
              <a:buFont typeface="Wingdings 3" panose="05040102010807070707" pitchFamily="18" charset="2"/>
              <a:buChar char=""/>
            </a:pPr>
            <a:r>
              <a:rPr lang="en-US" sz="1660" dirty="0" smtClean="0"/>
              <a:t>You will not need to action these, just be able to discuss the need for these and how likely is the possibility of them.</a:t>
            </a:r>
            <a:endParaRPr lang="en-US" sz="166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M3.1 </a:t>
            </a:r>
            <a:r>
              <a:rPr lang="en-US" sz="2900" dirty="0"/>
              <a:t>– Future </a:t>
            </a:r>
            <a:r>
              <a:rPr lang="en-US" sz="2900" dirty="0" smtClean="0"/>
              <a:t>Security </a:t>
            </a:r>
            <a:r>
              <a:rPr lang="en-US" sz="2900" dirty="0"/>
              <a:t>and </a:t>
            </a:r>
            <a:r>
              <a:rPr lang="en-US" sz="2900" dirty="0" smtClean="0"/>
              <a:t>Maintenance Considerations</a:t>
            </a:r>
            <a:endParaRPr lang="en-GB" sz="2900" dirty="0"/>
          </a:p>
        </p:txBody>
      </p:sp>
      <p:graphicFrame>
        <p:nvGraphicFramePr>
          <p:cNvPr id="6" name="Table 5"/>
          <p:cNvGraphicFramePr>
            <a:graphicFrameLocks noGrp="1"/>
          </p:cNvGraphicFramePr>
          <p:nvPr>
            <p:extLst>
              <p:ext uri="{D42A27DB-BD31-4B8C-83A1-F6EECF244321}">
                <p14:modId xmlns:p14="http://schemas.microsoft.com/office/powerpoint/2010/main" val="2091652590"/>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08459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21.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Enderoth</Template>
  <TotalTime>46005</TotalTime>
  <Words>1987</Words>
  <Application>Microsoft Office PowerPoint</Application>
  <PresentationFormat>On-screen Show (4:3)</PresentationFormat>
  <Paragraphs>243</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Assessment Criteria</vt:lpstr>
      <vt:lpstr>Assessment Criteria</vt:lpstr>
      <vt:lpstr>P6.1 – Present the Solution</vt:lpstr>
      <vt:lpstr>M3.1 – Future Security and Maintenance Considerations</vt:lpstr>
      <vt:lpstr>M3.1 – Future Security and Maintenance Considerations</vt:lpstr>
      <vt:lpstr>M3.1 – Future Security and Maintenance Considerations</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21.4</dc:title>
  <dc:subject>eBusiness</dc:subject>
  <dc:creator>Enderoth</dc:creator>
  <cp:lastModifiedBy>Stephen Rafferty</cp:lastModifiedBy>
  <cp:revision>1565</cp:revision>
  <cp:lastPrinted>2014-01-22T18:25:48Z</cp:lastPrinted>
  <dcterms:created xsi:type="dcterms:W3CDTF">2008-03-12T11:01:44Z</dcterms:created>
  <dcterms:modified xsi:type="dcterms:W3CDTF">2018-08-10T10:08:19Z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